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76" r:id="rId3"/>
  </p:sldMasterIdLst>
  <p:notesMasterIdLst>
    <p:notesMasterId r:id="rId14"/>
  </p:notesMasterIdLst>
  <p:sldIdLst>
    <p:sldId id="256" r:id="rId4"/>
    <p:sldId id="260" r:id="rId5"/>
    <p:sldId id="278" r:id="rId6"/>
    <p:sldId id="280" r:id="rId7"/>
    <p:sldId id="263" r:id="rId8"/>
    <p:sldId id="281" r:id="rId9"/>
    <p:sldId id="284" r:id="rId10"/>
    <p:sldId id="266" r:id="rId11"/>
    <p:sldId id="282" r:id="rId12"/>
    <p:sldId id="28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F39FF6-28A0-4467-AF99-73FDDADB2A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764873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12/14/2021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12/14/2021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67AA2BE-E80A-4A2E-809F-A35485455FA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5574007"/>
      </p:ext>
    </p:extLst>
  </p:cSld>
  <p:clrMap bg1="lt1" tx1="dk1" bg2="lt2" tx2="dk2" accent1="accent1" accent2="accent2" accent3="accent3" accent4="accent4" accent5="accent5" accent6="accent6" hlink="hlink" folHlink="folHlink"/>
  <p:sldLayoutIdLst>
    <p:sldLayoutId id="2147483677" r:id="rId1"/>
  </p:sldLayoutIdLst>
  <p:transition>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C00000"/>
          </a:solidFill>
        </p:spPr>
        <p:txBody>
          <a:bodyPr>
            <a:normAutofit/>
          </a:bodyPr>
          <a:lstStyle/>
          <a:p>
            <a:r>
              <a:rPr lang="en-US" dirty="0">
                <a:solidFill>
                  <a:schemeClr val="bg1"/>
                </a:solidFill>
              </a:rPr>
              <a:t>Rearranging momentum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3. What is the velocity of a softball if it has a mass of .50 kg and has a momentum of 20kg∙m/s.</a:t>
            </a:r>
            <a:endParaRPr lang="en-US" sz="2800" dirty="0">
              <a:effectLst/>
              <a:latin typeface="+mj-lt"/>
              <a:ea typeface="Times New Roman" panose="02020603050405020304" pitchFamily="18" charset="0"/>
            </a:endParaRPr>
          </a:p>
          <a:p>
            <a:pPr marL="0" marR="0" indent="0">
              <a:spcBef>
                <a:spcPts val="0"/>
              </a:spcBef>
              <a:spcAft>
                <a:spcPts val="0"/>
              </a:spcAft>
              <a:buNone/>
            </a:pPr>
            <a:endParaRPr lang="en-US" dirty="0">
              <a:effectLs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868084590"/>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.5kg</a:t>
            </a:r>
          </a:p>
        </p:txBody>
      </p:sp>
      <p:sp>
        <p:nvSpPr>
          <p:cNvPr id="5" name="TextBox 4">
            <a:extLst>
              <a:ext uri="{FF2B5EF4-FFF2-40B4-BE49-F238E27FC236}">
                <a16:creationId xmlns:a16="http://schemas.microsoft.com/office/drawing/2014/main" id="{48A1B795-7378-4E41-BFFA-6BCF0143F5B7}"/>
              </a:ext>
            </a:extLst>
          </p:cNvPr>
          <p:cNvSpPr txBox="1"/>
          <p:nvPr/>
        </p:nvSpPr>
        <p:spPr>
          <a:xfrm>
            <a:off x="780999" y="4567536"/>
            <a:ext cx="1617427" cy="461665"/>
          </a:xfrm>
          <a:prstGeom prst="rect">
            <a:avLst/>
          </a:prstGeom>
          <a:noFill/>
        </p:spPr>
        <p:txBody>
          <a:bodyPr wrap="square" rtlCol="0">
            <a:spAutoFit/>
          </a:bodyPr>
          <a:lstStyle/>
          <a:p>
            <a:r>
              <a:rPr lang="en-US" sz="2400" dirty="0"/>
              <a:t>20kg*m/s</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8585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v</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858505"/>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223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v</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2231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v</m:t>
                      </m:r>
                      <m:r>
                        <a:rPr lang="en-US" sz="2400">
                          <a:latin typeface="Cambria Math" panose="02040503050406030204" pitchFamily="18" charset="0"/>
                          <a:ea typeface="Times New Roman" panose="02020603050405020304" pitchFamily="18" charset="0"/>
                          <a:cs typeface="Times New Roman" panose="02020603050405020304" pitchFamily="18" charset="0"/>
                        </a:rPr>
                        <m:t>=40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oMath>
                  </m:oMathPara>
                </a14:m>
                <a:endParaRPr lang="en-US" sz="2400" dirty="0">
                  <a:latin typeface="+mj-lt"/>
                </a:endParaRP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b="-19737"/>
                </a:stretch>
              </a:blipFill>
            </p:spPr>
            <p:txBody>
              <a:bodyPr/>
              <a:lstStyle/>
              <a:p>
                <a:r>
                  <a:rPr lang="en-US">
                    <a:noFill/>
                  </a:rPr>
                  <a:t> </a:t>
                </a:r>
              </a:p>
            </p:txBody>
          </p:sp>
        </mc:Fallback>
      </mc:AlternateContent>
    </p:spTree>
    <p:extLst>
      <p:ext uri="{BB962C8B-B14F-4D97-AF65-F5344CB8AC3E}">
        <p14:creationId xmlns:p14="http://schemas.microsoft.com/office/powerpoint/2010/main" val="13202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C00000"/>
          </a:solidFill>
        </p:spPr>
        <p:txBody>
          <a:bodyPr/>
          <a:lstStyle/>
          <a:p>
            <a:pPr eaLnBrk="1" hangingPunct="1"/>
            <a:r>
              <a:rPr lang="en-US" altLang="en-US" sz="6000" b="1" dirty="0">
                <a:solidFill>
                  <a:schemeClr val="bg1"/>
                </a:solidFill>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momentum equation.</a:t>
            </a:r>
          </a:p>
          <a:p>
            <a:pPr eaLnBrk="1" hangingPunct="1"/>
            <a:r>
              <a:rPr lang="en-US" altLang="en-US" sz="3600" dirty="0">
                <a:latin typeface="Comic Sans MS" panose="030F0702030302020204" pitchFamily="66" charset="0"/>
              </a:rPr>
              <a:t>I can calculate momentum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838200" y="365125"/>
            <a:ext cx="10515600" cy="1052858"/>
          </a:xfrm>
          <a:solidFill>
            <a:srgbClr val="C00000"/>
          </a:solidFill>
        </p:spPr>
        <p:txBody>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Calculating momentum</a:t>
            </a:r>
          </a:p>
        </p:txBody>
      </p:sp>
      <p:sp>
        <p:nvSpPr>
          <p:cNvPr id="67587" name="Rectangle 3"/>
          <p:cNvSpPr>
            <a:spLocks noGrp="1" noRot="1" noChangeArrowheads="1"/>
          </p:cNvSpPr>
          <p:nvPr>
            <p:ph idx="1"/>
          </p:nvPr>
        </p:nvSpPr>
        <p:spPr/>
        <p:txBody>
          <a:bodyPr/>
          <a:lstStyle/>
          <a:p>
            <a:pPr marL="0" indent="0" algn="ctr" eaLnBrk="1" hangingPunct="1">
              <a:buNone/>
              <a:defRPr/>
            </a:pPr>
            <a:r>
              <a:rPr lang="en-US" sz="4800" dirty="0"/>
              <a:t>momentum = mass times velocity</a:t>
            </a:r>
          </a:p>
          <a:p>
            <a:pPr eaLnBrk="1" hangingPunct="1">
              <a:buFont typeface="Wingdings" pitchFamily="64" charset="2"/>
              <a:buNone/>
              <a:defRPr/>
            </a:pPr>
            <a:endParaRPr lang="en-US" sz="2800" dirty="0"/>
          </a:p>
          <a:p>
            <a:pPr marL="0" indent="0" algn="ctr" eaLnBrk="1" hangingPunct="1">
              <a:buNone/>
              <a:defRPr/>
            </a:pPr>
            <a:r>
              <a:rPr lang="en-US" sz="7200" dirty="0"/>
              <a:t>p = mv</a:t>
            </a:r>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p:spTree>
    <p:extLst>
      <p:ext uri="{BB962C8B-B14F-4D97-AF65-F5344CB8AC3E}">
        <p14:creationId xmlns:p14="http://schemas.microsoft.com/office/powerpoint/2010/main" val="2375692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 calcmode="lin" valueType="num">
                                      <p:cBhvr additive="base">
                                        <p:cTn id="13"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P spid="67587"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C00000"/>
          </a:solidFill>
        </p:spPr>
        <p:txBody>
          <a:bodyPr/>
          <a:lstStyle/>
          <a:p>
            <a:r>
              <a:rPr lang="en-US" dirty="0">
                <a:solidFill>
                  <a:schemeClr val="bg1"/>
                </a:solidFill>
              </a:rPr>
              <a:t>Formula Representation</a:t>
            </a:r>
          </a:p>
        </p:txBody>
      </p:sp>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789909273"/>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lang="en-US" sz="4000" dirty="0"/>
                        <a:t>p = m(v)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Kg*m/s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m = mass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Kilogram (kg)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v = velocity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p:sp>
        <p:nvSpPr>
          <p:cNvPr id="4" name="TextBox 3">
            <a:extLst>
              <a:ext uri="{FF2B5EF4-FFF2-40B4-BE49-F238E27FC236}">
                <a16:creationId xmlns:a16="http://schemas.microsoft.com/office/drawing/2014/main" id="{C1F9DD3E-6A21-4D0B-85AF-D73189E9D732}"/>
              </a:ext>
            </a:extLst>
          </p:cNvPr>
          <p:cNvSpPr txBox="1"/>
          <p:nvPr/>
        </p:nvSpPr>
        <p:spPr>
          <a:xfrm>
            <a:off x="4426226" y="2721114"/>
            <a:ext cx="3644348" cy="707886"/>
          </a:xfrm>
          <a:prstGeom prst="rect">
            <a:avLst/>
          </a:prstGeom>
          <a:noFill/>
        </p:spPr>
        <p:txBody>
          <a:bodyPr wrap="square" rtlCol="0">
            <a:spAutoFit/>
          </a:bodyPr>
          <a:lstStyle/>
          <a:p>
            <a:r>
              <a:rPr lang="en-US" sz="4000" dirty="0"/>
              <a:t>momentum</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Mass (m)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p = m(v)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m</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𝑝</m:t>
                        </m:r>
                      </m:num>
                      <m:den>
                        <m:r>
                          <a:rPr kumimoji="0" lang="en-US" sz="4400" b="0" i="1" u="none" strike="noStrike" kern="1200" cap="none" spc="0" normalizeH="0" baseline="0" noProof="0" smtClean="0">
                            <a:ln>
                              <a:noFill/>
                            </a:ln>
                            <a:effectLst/>
                            <a:uLnTx/>
                            <a:uFillTx/>
                            <a:latin typeface="Cambria Math" panose="02040503050406030204" pitchFamily="18" charset="0"/>
                          </a:rPr>
                          <m:t>𝑣</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a:xfrm>
            <a:off x="5870713" y="1825625"/>
            <a:ext cx="5483087" cy="4351338"/>
          </a:xfrm>
        </p:spPr>
        <p:txBody>
          <a:bodyPr>
            <a:normAutofit/>
          </a:bodyPr>
          <a:lstStyle/>
          <a:p>
            <a:r>
              <a:rPr lang="en-US" sz="4000" dirty="0"/>
              <a:t>Step 1 – Divide both sides by v – velocity</a:t>
            </a:r>
          </a:p>
        </p:txBody>
      </p:sp>
      <p:sp>
        <p:nvSpPr>
          <p:cNvPr id="8" name="TextBox 7">
            <a:extLst>
              <a:ext uri="{FF2B5EF4-FFF2-40B4-BE49-F238E27FC236}">
                <a16:creationId xmlns:a16="http://schemas.microsoft.com/office/drawing/2014/main" id="{CA5B17A4-2EEF-462C-9DC8-5C5BCF7BE511}"/>
              </a:ext>
            </a:extLst>
          </p:cNvPr>
          <p:cNvSpPr txBox="1"/>
          <p:nvPr/>
        </p:nvSpPr>
        <p:spPr>
          <a:xfrm>
            <a:off x="2469385" y="1893655"/>
            <a:ext cx="804552" cy="1446550"/>
          </a:xfrm>
          <a:prstGeom prst="rect">
            <a:avLst/>
          </a:prstGeom>
          <a:noFill/>
        </p:spPr>
        <p:txBody>
          <a:bodyPr wrap="square" rtlCol="0">
            <a:spAutoFit/>
          </a:bodyPr>
          <a:lstStyle/>
          <a:p>
            <a:r>
              <a:rPr lang="en-US" sz="4400" dirty="0"/>
              <a:t>__</a:t>
            </a:r>
          </a:p>
          <a:p>
            <a:r>
              <a:rPr lang="en-US" sz="4400" dirty="0"/>
              <a:t>v</a:t>
            </a:r>
          </a:p>
        </p:txBody>
      </p:sp>
      <p:sp>
        <p:nvSpPr>
          <p:cNvPr id="9" name="TextBox 8">
            <a:extLst>
              <a:ext uri="{FF2B5EF4-FFF2-40B4-BE49-F238E27FC236}">
                <a16:creationId xmlns:a16="http://schemas.microsoft.com/office/drawing/2014/main" id="{0ABA6805-89B8-482F-8C99-967A1B491B2C}"/>
              </a:ext>
            </a:extLst>
          </p:cNvPr>
          <p:cNvSpPr txBox="1"/>
          <p:nvPr/>
        </p:nvSpPr>
        <p:spPr>
          <a:xfrm>
            <a:off x="1084537" y="1863664"/>
            <a:ext cx="788907" cy="1446550"/>
          </a:xfrm>
          <a:prstGeom prst="rect">
            <a:avLst/>
          </a:prstGeom>
          <a:noFill/>
        </p:spPr>
        <p:txBody>
          <a:bodyPr wrap="square" rtlCol="0">
            <a:spAutoFit/>
          </a:bodyPr>
          <a:lstStyle/>
          <a:p>
            <a:r>
              <a:rPr lang="en-US" sz="4400" dirty="0"/>
              <a:t>__</a:t>
            </a:r>
          </a:p>
          <a:p>
            <a:r>
              <a:rPr lang="en-US" sz="4400" dirty="0"/>
              <a:t> v</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687989" y="1968570"/>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2625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C00000"/>
          </a:solidFill>
        </p:spPr>
        <p:txBody>
          <a:bodyPr/>
          <a:lstStyle/>
          <a:p>
            <a:pPr algn="ctr"/>
            <a:r>
              <a:rPr lang="en-US" b="1" dirty="0">
                <a:solidFill>
                  <a:schemeClr val="bg1"/>
                </a:solidFill>
              </a:rPr>
              <a:t>Solve for velocity (a)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indent="0">
                  <a:buNone/>
                </a:pPr>
                <a:r>
                  <a:rPr lang="en-US" altLang="en-US" sz="4400" dirty="0"/>
                  <a:t>   p = m(v)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noProof="0" dirty="0">
                    <a:latin typeface="Calibri" panose="020F0502020204030204" pitchFamily="34" charset="0"/>
                    <a:cs typeface="Calibri" panose="020F0502020204030204" pitchFamily="34" charset="0"/>
                  </a:rPr>
                  <a:t>v</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 </a:t>
                </a:r>
                <a14:m>
                  <m:oMath xmlns:m="http://schemas.openxmlformats.org/officeDocument/2006/math">
                    <m:f>
                      <m:fPr>
                        <m:ctrlPr>
                          <a:rPr kumimoji="0" lang="en-US" sz="4400" i="1" u="none" strike="noStrike" kern="1200" cap="none" spc="0" normalizeH="0" baseline="0" noProof="0" smtClean="0">
                            <a:ln>
                              <a:noFill/>
                            </a:ln>
                            <a:effectLst/>
                            <a:uLnTx/>
                            <a:uFillTx/>
                            <a:latin typeface="Cambria Math" panose="02040503050406030204" pitchFamily="18" charset="0"/>
                          </a:rPr>
                        </m:ctrlPr>
                      </m:fPr>
                      <m:num>
                        <m:r>
                          <a:rPr kumimoji="0" lang="en-US" sz="4400" b="0" i="1" u="none" strike="noStrike" kern="1200" cap="none" spc="0" normalizeH="0" baseline="0" noProof="0" smtClean="0">
                            <a:ln>
                              <a:noFill/>
                            </a:ln>
                            <a:effectLst/>
                            <a:uLnTx/>
                            <a:uFillTx/>
                            <a:latin typeface="Cambria Math" panose="02040503050406030204" pitchFamily="18" charset="0"/>
                          </a:rPr>
                          <m:t>𝑝</m:t>
                        </m:r>
                      </m:num>
                      <m:den>
                        <m:r>
                          <a:rPr kumimoji="0" lang="en-US" sz="4400" b="0" i="1" u="none" strike="noStrike" kern="1200" cap="none" spc="0" normalizeH="0" baseline="0" noProof="0" smtClean="0">
                            <a:ln>
                              <a:noFill/>
                            </a:ln>
                            <a:effectLst/>
                            <a:uLnTx/>
                            <a:uFillTx/>
                            <a:latin typeface="Cambria Math" panose="02040503050406030204" pitchFamily="18" charset="0"/>
                          </a:rPr>
                          <m:t>𝑚</m:t>
                        </m:r>
                      </m:den>
                    </m:f>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482"/>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Divide both sides by m - mass</a:t>
            </a:r>
          </a:p>
        </p:txBody>
      </p:sp>
      <p:sp>
        <p:nvSpPr>
          <p:cNvPr id="8" name="TextBox 7">
            <a:extLst>
              <a:ext uri="{FF2B5EF4-FFF2-40B4-BE49-F238E27FC236}">
                <a16:creationId xmlns:a16="http://schemas.microsoft.com/office/drawing/2014/main" id="{CA5B17A4-2EEF-462C-9DC8-5C5BCF7BE511}"/>
              </a:ext>
            </a:extLst>
          </p:cNvPr>
          <p:cNvSpPr txBox="1"/>
          <p:nvPr/>
        </p:nvSpPr>
        <p:spPr>
          <a:xfrm>
            <a:off x="2244535" y="1893655"/>
            <a:ext cx="804552" cy="1446550"/>
          </a:xfrm>
          <a:prstGeom prst="rect">
            <a:avLst/>
          </a:prstGeom>
          <a:noFill/>
        </p:spPr>
        <p:txBody>
          <a:bodyPr wrap="square" rtlCol="0">
            <a:spAutoFit/>
          </a:bodyPr>
          <a:lstStyle/>
          <a:p>
            <a:r>
              <a:rPr lang="en-US" sz="4400" dirty="0"/>
              <a:t>__</a:t>
            </a:r>
          </a:p>
          <a:p>
            <a:r>
              <a:rPr lang="en-US" sz="4400" dirty="0"/>
              <a:t>m</a:t>
            </a:r>
          </a:p>
        </p:txBody>
      </p:sp>
      <p:sp>
        <p:nvSpPr>
          <p:cNvPr id="9" name="TextBox 8">
            <a:extLst>
              <a:ext uri="{FF2B5EF4-FFF2-40B4-BE49-F238E27FC236}">
                <a16:creationId xmlns:a16="http://schemas.microsoft.com/office/drawing/2014/main" id="{0ABA6805-89B8-482F-8C99-967A1B491B2C}"/>
              </a:ext>
            </a:extLst>
          </p:cNvPr>
          <p:cNvSpPr txBox="1"/>
          <p:nvPr/>
        </p:nvSpPr>
        <p:spPr>
          <a:xfrm>
            <a:off x="1030225" y="1863664"/>
            <a:ext cx="788907" cy="1446550"/>
          </a:xfrm>
          <a:prstGeom prst="rect">
            <a:avLst/>
          </a:prstGeom>
          <a:noFill/>
        </p:spPr>
        <p:txBody>
          <a:bodyPr wrap="square" rtlCol="0">
            <a:spAutoFit/>
          </a:bodyPr>
          <a:lstStyle/>
          <a:p>
            <a:r>
              <a:rPr lang="en-US" sz="4400" dirty="0"/>
              <a:t>__</a:t>
            </a:r>
          </a:p>
          <a:p>
            <a:r>
              <a:rPr lang="en-US" sz="4400" dirty="0"/>
              <a:t> m</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2264372" y="1929279"/>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204275" y="2518235"/>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2512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lstStyle/>
          <a:p>
            <a:r>
              <a:rPr lang="en-US" altLang="en-US" dirty="0">
                <a:solidFill>
                  <a:schemeClr val="bg1"/>
                </a:solidFill>
                <a:latin typeface="Rockwell Extra Bold" panose="02060903040505020403" pitchFamily="18" charset="0"/>
              </a:rPr>
              <a:t>Momentum Related Equations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885947707"/>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Force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Mass</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p = mv</a:t>
                          </a:r>
                        </a:p>
                      </a:txBody>
                      <a:tcPr marL="122452" marR="122452" marT="61226" marB="61226"/>
                    </a:tc>
                    <a:tc>
                      <a:txBody>
                        <a:bodyPr/>
                        <a:lstStyle/>
                        <a:p>
                          <a:pPr algn="ct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m = </a:t>
                          </a:r>
                          <a14:m>
                            <m:oMath xmlns:m="http://schemas.openxmlformats.org/officeDocument/2006/math">
                              <m:f>
                                <m:fPr>
                                  <m:ctrlP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ctrlPr>
                                </m:fPr>
                                <m:num>
                                  <m: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t>𝑝</m:t>
                                  </m:r>
                                </m:num>
                                <m:den>
                                  <m:r>
                                    <a:rPr kumimoji="0" lang="en-US" sz="7200" b="0" i="1" u="none" strike="noStrike" kern="1200" cap="none" spc="0" normalizeH="0" baseline="0" noProof="0" smtClean="0">
                                      <a:ln>
                                        <a:noFill/>
                                      </a:ln>
                                      <a:solidFill>
                                        <a:sysClr val="windowText" lastClr="000000"/>
                                      </a:solidFill>
                                      <a:effectLst/>
                                      <a:uLnTx/>
                                      <a:uFillTx/>
                                      <a:latin typeface="Cambria Math" panose="02040503050406030204" pitchFamily="18" charset="0"/>
                                      <a:ea typeface="+mn-ea"/>
                                      <a:cs typeface="+mn-cs"/>
                                    </a:rPr>
                                    <m:t>𝑣</m:t>
                                  </m:r>
                                </m:den>
                              </m:f>
                            </m:oMath>
                          </a14:m>
                          <a:endParaRPr lang="en-US" sz="7200" dirty="0">
                            <a:solidFill>
                              <a:sysClr val="windowText" lastClr="000000"/>
                            </a:solidFill>
                            <a:latin typeface="+mj-lt"/>
                          </a:endParaRPr>
                        </a:p>
                      </a:txBody>
                      <a:tcPr marL="122452" marR="122452" marT="61226" marB="61226"/>
                    </a:tc>
                    <a:tc>
                      <a:txBody>
                        <a:bodyPr/>
                        <a:lstStyle/>
                        <a:p>
                          <a:pPr algn="ctr"/>
                          <a:r>
                            <a:rPr lang="en-US" sz="7200" kern="1200" dirty="0">
                              <a:solidFill>
                                <a:sysClr val="windowText" lastClr="000000"/>
                              </a:solidFill>
                              <a:latin typeface="+mn-lt"/>
                              <a:ea typeface="+mn-ea"/>
                              <a:cs typeface="+mn-cs"/>
                            </a:rPr>
                            <a:t>v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𝑝</m:t>
                                  </m:r>
                                </m:num>
                                <m:den>
                                  <m:r>
                                    <a:rPr lang="en-US" sz="7200" b="0" i="1" smtClean="0">
                                      <a:solidFill>
                                        <a:sysClr val="windowText" lastClr="000000"/>
                                      </a:solidFill>
                                      <a:latin typeface="Cambria Math" panose="02040503050406030204" pitchFamily="18" charset="0"/>
                                    </a:rPr>
                                    <m:t>𝑚</m:t>
                                  </m:r>
                                </m:den>
                              </m:f>
                            </m:oMath>
                          </a14:m>
                          <a:endParaRPr lang="en-US" sz="7200" dirty="0">
                            <a:solidFill>
                              <a:sysClr val="windowText" lastClr="000000"/>
                            </a:solidFill>
                          </a:endParaRPr>
                        </a:p>
                      </a:txBody>
                      <a:tcPr marL="122452" marR="122452" marT="61226" marB="61226"/>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885947707"/>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Force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Mass</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Acceleration</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sysClr val="windowText" lastClr="000000"/>
                              </a:solidFill>
                              <a:effectLst/>
                              <a:uLnTx/>
                              <a:uFillTx/>
                              <a:latin typeface="+mn-lt"/>
                              <a:ea typeface="+mn-ea"/>
                              <a:cs typeface="+mn-cs"/>
                            </a:rPr>
                            <a:t>p = mv</a:t>
                          </a:r>
                        </a:p>
                      </a:txBody>
                      <a:tcPr marL="122452" marR="122452" marT="61226" marB="61226"/>
                    </a:tc>
                    <a:tc>
                      <a:txBody>
                        <a:bodyPr/>
                        <a:lstStyle/>
                        <a:p>
                          <a:endParaRPr lang="en-US"/>
                        </a:p>
                      </a:txBody>
                      <a:tcPr marL="122452" marR="122452" marT="61226" marB="61226">
                        <a:blipFill>
                          <a:blip r:embed="rId2"/>
                          <a:stretch>
                            <a:fillRect l="-100168" t="-55088" r="-100168" b="-4561"/>
                          </a:stretch>
                        </a:blipFill>
                      </a:tcPr>
                    </a:tc>
                    <a:tc>
                      <a:txBody>
                        <a:bodyPr/>
                        <a:lstStyle/>
                        <a:p>
                          <a:endParaRPr lang="en-US"/>
                        </a:p>
                      </a:txBody>
                      <a:tcPr marL="122452" marR="122452" marT="61226" marB="61226">
                        <a:blipFill>
                          <a:blip r:embed="rId2"/>
                          <a:stretch>
                            <a:fillRect l="-200504" t="-55088" r="-336" b="-4561"/>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32607496"/>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1. What is the momentum of a golf ball with a mass of .046 kilograms and is moving with a velocity of 80m/s east</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999217912"/>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.046kg</a:t>
            </a:r>
          </a:p>
        </p:txBody>
      </p:sp>
      <p:sp>
        <p:nvSpPr>
          <p:cNvPr id="5" name="TextBox 4">
            <a:extLst>
              <a:ext uri="{FF2B5EF4-FFF2-40B4-BE49-F238E27FC236}">
                <a16:creationId xmlns:a16="http://schemas.microsoft.com/office/drawing/2014/main" id="{48A1B795-7378-4E41-BFFA-6BCF0143F5B7}"/>
              </a:ext>
            </a:extLst>
          </p:cNvPr>
          <p:cNvSpPr txBox="1"/>
          <p:nvPr/>
        </p:nvSpPr>
        <p:spPr>
          <a:xfrm>
            <a:off x="1006404"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80m/s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mj-lt"/>
                          <a:ea typeface="Times New Roman" panose="02020603050405020304" pitchFamily="18" charset="0"/>
                        </a:rPr>
                        <m:t>p</m:t>
                      </m:r>
                      <m:r>
                        <m:rPr>
                          <m:nor/>
                        </m:rPr>
                        <a:rPr lang="en-US" sz="2400">
                          <a:latin typeface="+mj-lt"/>
                          <a:ea typeface="Times New Roman" panose="02020603050405020304" pitchFamily="18" charset="0"/>
                        </a:rPr>
                        <m:t> = (.046</m:t>
                      </m:r>
                      <m:r>
                        <m:rPr>
                          <m:nor/>
                        </m:rPr>
                        <a:rPr lang="en-US" sz="2400">
                          <a:latin typeface="+mj-lt"/>
                          <a:ea typeface="Times New Roman" panose="02020603050405020304" pitchFamily="18" charset="0"/>
                        </a:rPr>
                        <m:t>kg</m:t>
                      </m:r>
                      <m:r>
                        <m:rPr>
                          <m:nor/>
                        </m:rPr>
                        <a:rPr lang="en-US" sz="2400">
                          <a:latin typeface="+mj-lt"/>
                          <a:ea typeface="Times New Roman" panose="02020603050405020304" pitchFamily="18" charset="0"/>
                        </a:rPr>
                        <m:t>)(80</m:t>
                      </m:r>
                      <m:r>
                        <m:rPr>
                          <m:nor/>
                        </m:rPr>
                        <a:rPr lang="en-US" sz="2400">
                          <a:latin typeface="+mj-lt"/>
                          <a:ea typeface="Times New Roman" panose="02020603050405020304" pitchFamily="18" charset="0"/>
                        </a:rPr>
                        <m:t>m</m:t>
                      </m:r>
                      <m:r>
                        <m:rPr>
                          <m:nor/>
                        </m:rPr>
                        <a:rPr lang="en-US" sz="2400">
                          <a:latin typeface="+mj-lt"/>
                          <a:ea typeface="Times New Roman" panose="02020603050405020304" pitchFamily="18" charset="0"/>
                        </a:rPr>
                        <m:t>/</m:t>
                      </m:r>
                      <m:r>
                        <m:rPr>
                          <m:nor/>
                        </m:rPr>
                        <a:rPr lang="en-US" sz="2400">
                          <a:latin typeface="+mj-lt"/>
                          <a:ea typeface="Times New Roman" panose="02020603050405020304" pitchFamily="18" charset="0"/>
                        </a:rPr>
                        <m:t>s</m:t>
                      </m:r>
                      <m:r>
                        <m:rPr>
                          <m:nor/>
                        </m:rPr>
                        <a:rPr lang="en-US" sz="2400">
                          <a:latin typeface="+mj-lt"/>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461665"/>
              </a:xfrm>
              <a:prstGeom prst="rect">
                <a:avLst/>
              </a:prstGeom>
              <a:blipFill>
                <a:blip r:embed="rId2"/>
                <a:stretch>
                  <a:fillRect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mj-lt"/>
                          <a:ea typeface="Times New Roman" panose="02020603050405020304" pitchFamily="18" charset="0"/>
                        </a:rPr>
                        <m:t>p</m:t>
                      </m:r>
                      <m:r>
                        <m:rPr>
                          <m:nor/>
                        </m:rPr>
                        <a:rPr lang="en-US" sz="2400">
                          <a:latin typeface="+mj-lt"/>
                          <a:ea typeface="Times New Roman" panose="02020603050405020304" pitchFamily="18" charset="0"/>
                        </a:rPr>
                        <m:t> = </m:t>
                      </m:r>
                      <m:r>
                        <m:rPr>
                          <m:nor/>
                        </m:rPr>
                        <a:rPr lang="en-US" sz="2400">
                          <a:latin typeface="+mj-lt"/>
                          <a:ea typeface="Times New Roman" panose="02020603050405020304" pitchFamily="18" charset="0"/>
                        </a:rPr>
                        <m:t>mv</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b="-13158"/>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r>
              <a:rPr lang="en-US" sz="2400" dirty="0">
                <a:latin typeface="+mj-lt"/>
                <a:ea typeface="Times New Roman" panose="02020603050405020304" pitchFamily="18" charset="0"/>
              </a:rPr>
              <a:t>p = 3.68kg∙m/s</a:t>
            </a:r>
            <a:endParaRPr lang="en-US" sz="2400" dirty="0">
              <a:latin typeface="+mj-lt"/>
            </a:endParaRPr>
          </a:p>
        </p:txBody>
      </p:sp>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00000"/>
          </a:solidFill>
        </p:spPr>
        <p:txBody>
          <a:bodyPr>
            <a:normAutofit/>
          </a:bodyPr>
          <a:lstStyle/>
          <a:p>
            <a:pPr fontAlgn="auto">
              <a:spcAft>
                <a:spcPts val="0"/>
              </a:spcAft>
              <a:defRPr/>
            </a:pPr>
            <a:r>
              <a:rPr lang="en-US" dirty="0">
                <a:solidFill>
                  <a:schemeClr val="bg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2. What is the mass of a bowling ball that has a momentum of 45kg∙m/s and a velocity of 5m/s?</a:t>
            </a:r>
            <a:endParaRPr lang="en-US" sz="2800" dirty="0">
              <a:effectLst/>
              <a:latin typeface="+mj-lt"/>
              <a:ea typeface="Times New Roman" panose="02020603050405020304" pitchFamily="18" charset="0"/>
            </a:endParaRP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855228968"/>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m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v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811533" y="4567536"/>
            <a:ext cx="1886545" cy="461665"/>
          </a:xfrm>
          <a:prstGeom prst="rect">
            <a:avLst/>
          </a:prstGeom>
          <a:noFill/>
        </p:spPr>
        <p:txBody>
          <a:bodyPr wrap="square" rtlCol="0">
            <a:spAutoFit/>
          </a:bodyPr>
          <a:lstStyle/>
          <a:p>
            <a:r>
              <a:rPr lang="en-US" sz="2400" dirty="0"/>
              <a:t>45kg*m/s</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5m/s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8559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45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5</m:t>
                          </m:r>
                          <m:r>
                            <a:rPr lang="en-US" sz="2400" i="1">
                              <a:latin typeface="Cambria Math" panose="02040503050406030204" pitchFamily="18" charset="0"/>
                              <a:ea typeface="Times New Roman" panose="02020603050405020304" pitchFamily="18" charset="0"/>
                              <a:cs typeface="Times New Roman" panose="02020603050405020304" pitchFamily="18" charset="0"/>
                            </a:rPr>
                            <m:t>𝑚</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r>
                            <a:rPr lang="en-US" sz="2400" i="1">
                              <a:latin typeface="Cambria Math" panose="02040503050406030204" pitchFamily="18" charset="0"/>
                              <a:ea typeface="Times New Roman" panose="02020603050405020304" pitchFamily="18" charset="0"/>
                              <a:cs typeface="Times New Roman" panose="02020603050405020304" pitchFamily="18" charset="0"/>
                            </a:rPr>
                            <m:t>𝑠</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85594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237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v</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2378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=9</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kg</m:t>
                      </m:r>
                    </m:oMath>
                  </m:oMathPara>
                </a14:m>
                <a:endParaRPr lang="en-US" sz="2400" dirty="0">
                  <a:latin typeface="+mj-lt"/>
                </a:endParaRP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b="-19737"/>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TotalTime>
  <Words>378</Words>
  <Application>Microsoft Office PowerPoint</Application>
  <PresentationFormat>Widescreen</PresentationFormat>
  <Paragraphs>103</Paragraphs>
  <Slides>10</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vt:lpstr>
      <vt:lpstr>Calibri</vt:lpstr>
      <vt:lpstr>Calibri Light</vt:lpstr>
      <vt:lpstr>Cambria Math</vt:lpstr>
      <vt:lpstr>Comic Sans MS</vt:lpstr>
      <vt:lpstr>Rockwell Extra Bold</vt:lpstr>
      <vt:lpstr>Times New Roman</vt:lpstr>
      <vt:lpstr>Wingdings</vt:lpstr>
      <vt:lpstr>Office Theme</vt:lpstr>
      <vt:lpstr>Default Design</vt:lpstr>
      <vt:lpstr>3_Default Design</vt:lpstr>
      <vt:lpstr>Rearranging momentum Equation and teach examples</vt:lpstr>
      <vt:lpstr>Learning Objectives</vt:lpstr>
      <vt:lpstr>Calculating momentum</vt:lpstr>
      <vt:lpstr>Formula Representation</vt:lpstr>
      <vt:lpstr>Solve for Mass (m)</vt:lpstr>
      <vt:lpstr>Solve for velocity (a)</vt:lpstr>
      <vt:lpstr>Momentum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90</cp:revision>
  <dcterms:created xsi:type="dcterms:W3CDTF">2021-09-23T18:00:58Z</dcterms:created>
  <dcterms:modified xsi:type="dcterms:W3CDTF">2021-12-14T19:10:05Z</dcterms:modified>
</cp:coreProperties>
</file>